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handoutMasterIdLst>
    <p:handoutMasterId r:id="rId19"/>
  </p:handoutMasterIdLst>
  <p:sldIdLst>
    <p:sldId id="257" r:id="rId3"/>
    <p:sldId id="673" r:id="rId4"/>
    <p:sldId id="823" r:id="rId5"/>
    <p:sldId id="822" r:id="rId6"/>
    <p:sldId id="771" r:id="rId7"/>
    <p:sldId id="789" r:id="rId8"/>
    <p:sldId id="824" r:id="rId9"/>
    <p:sldId id="825" r:id="rId10"/>
    <p:sldId id="806" r:id="rId11"/>
    <p:sldId id="826" r:id="rId12"/>
    <p:sldId id="814" r:id="rId13"/>
    <p:sldId id="827" r:id="rId14"/>
    <p:sldId id="828" r:id="rId15"/>
    <p:sldId id="778" r:id="rId16"/>
    <p:sldId id="829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6CB094"/>
    <a:srgbClr val="B00024"/>
    <a:srgbClr val="2AFDBC"/>
    <a:srgbClr val="66FDC5"/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733"/>
    <p:restoredTop sz="50000" autoAdjust="0"/>
  </p:normalViewPr>
  <p:slideViewPr>
    <p:cSldViewPr snapToGrid="0">
      <p:cViewPr varScale="1">
        <p:scale>
          <a:sx n="113" d="100"/>
          <a:sy n="113" d="100"/>
        </p:scale>
        <p:origin x="184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Single-Molecule Localization Microscopy (SMLM)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793CE9-5B28-664C-BFB1-D735818AEB35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SMLM: basic principles</a:t>
            </a: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3FD69EE8-23BD-734D-8E4B-A2C4BE47D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73"/>
          <a:stretch/>
        </p:blipFill>
        <p:spPr bwMode="auto">
          <a:xfrm>
            <a:off x="0" y="4512158"/>
            <a:ext cx="9144000" cy="189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C53CAD-42CA-2A42-A2F7-772224BD1820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/content/image/1-s2.0-S266638992030043X-gr3.jpg,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jbs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-prod-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cdn.jbs.elsevierhealth.com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cms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/attachment/8ef80472-1ec7-461e-a32f-930844e9df6d/gr1.jpg</a:t>
            </a:r>
          </a:p>
        </p:txBody>
      </p:sp>
      <p:pic>
        <p:nvPicPr>
          <p:cNvPr id="1028" name="Picture 4" descr="A Review of Super-Resolution Single-Molecule Localization Microscopy  Cluster Analysis and Quantification Methods - ScienceDirect">
            <a:extLst>
              <a:ext uri="{FF2B5EF4-FFF2-40B4-BE49-F238E27FC236}">
                <a16:creationId xmlns:a16="http://schemas.microsoft.com/office/drawing/2014/main" id="{F7A39AE0-A9CC-B94A-9FEC-EAA634626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150386"/>
            <a:ext cx="63373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93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793CE9-5B28-664C-BFB1-D735818AEB35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SMLM: an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B124B-1606-6445-BC87-19DAA75888BA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Beliveau </a:t>
            </a:r>
            <a:r>
              <a:rPr lang="en-US" sz="6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 al. Nat Comms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00D77-CEA6-C243-BB77-1D47A41B1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58" y="1000792"/>
            <a:ext cx="8586683" cy="3744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152688-E154-C345-9C56-846BA725752C}"/>
              </a:ext>
            </a:extLst>
          </p:cNvPr>
          <p:cNvSpPr txBox="1"/>
          <p:nvPr/>
        </p:nvSpPr>
        <p:spPr>
          <a:xfrm>
            <a:off x="74366" y="4834109"/>
            <a:ext cx="8612434" cy="174138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“Time-lapse” movies of fixed or live samples, typically 5k–50k frames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Localization precision: ~5–20 nm (XY), 15–50 nm (Z)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Resolution = ~2.35 x precision: ~12–50 nm (XY), ~50-120 nm (Z)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Reconstructions composed of 100s – 10000s of individual localizations</a:t>
            </a:r>
          </a:p>
        </p:txBody>
      </p:sp>
    </p:spTree>
    <p:extLst>
      <p:ext uri="{BB962C8B-B14F-4D97-AF65-F5344CB8AC3E}">
        <p14:creationId xmlns:p14="http://schemas.microsoft.com/office/powerpoint/2010/main" val="327201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793CE9-5B28-664C-BFB1-D735818AEB35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localize emitters in 3D?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B124B-1606-6445-BC87-19DAA75888BA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www.science.org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cms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/10.1126/science.1153529/asset/f4410887-bdbb-43f2-ade0-db627d2a9b04/assets/graphic/319_810_f1.jpeg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52688-E154-C345-9C56-846BA725752C}"/>
              </a:ext>
            </a:extLst>
          </p:cNvPr>
          <p:cNvSpPr txBox="1"/>
          <p:nvPr/>
        </p:nvSpPr>
        <p:spPr>
          <a:xfrm>
            <a:off x="0" y="5236435"/>
            <a:ext cx="8612434" cy="12280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cylindrical lens distorts the PSF differently in planes above/below the focal plane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is gained about Z, but lost about XY</a:t>
            </a:r>
          </a:p>
        </p:txBody>
      </p:sp>
      <p:pic>
        <p:nvPicPr>
          <p:cNvPr id="2050" name="Picture 2" descr="Three-Dimensional Super-Resolution Imaging by Stochastic Optical  Reconstruction Microscopy">
            <a:extLst>
              <a:ext uri="{FF2B5EF4-FFF2-40B4-BE49-F238E27FC236}">
                <a16:creationId xmlns:a16="http://schemas.microsoft.com/office/drawing/2014/main" id="{D3878CE4-CB0D-BE44-A375-EBA5E6F5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28" y="961651"/>
            <a:ext cx="5312310" cy="409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F64255-3D50-5C42-A37D-39BF13EC2E5F}"/>
              </a:ext>
            </a:extLst>
          </p:cNvPr>
          <p:cNvSpPr/>
          <p:nvPr/>
        </p:nvSpPr>
        <p:spPr>
          <a:xfrm>
            <a:off x="0" y="5896349"/>
            <a:ext cx="8185328" cy="51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5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57163" y="1181413"/>
            <a:ext cx="4237038" cy="554006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Detector sensitivity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PSF sampling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Stage drift (XY)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Stage drift (Z) 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Speed/throughput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transfer / size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integrity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Buffer conditions (pH!)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Bleaching / triplet state transitions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793CE9-5B28-664C-BFB1-D735818AEB35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What are instrumentation challenges for SMLM?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EE664-98FB-D54D-A4B4-4E77D3452BB8}"/>
              </a:ext>
            </a:extLst>
          </p:cNvPr>
          <p:cNvSpPr txBox="1"/>
          <p:nvPr/>
        </p:nvSpPr>
        <p:spPr>
          <a:xfrm>
            <a:off x="3967163" y="1181413"/>
            <a:ext cx="4237038" cy="554006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Mechanical stability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Objective / immersion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Selective illumination/collection (SNR)</a:t>
            </a:r>
          </a:p>
        </p:txBody>
      </p:sp>
    </p:spTree>
    <p:extLst>
      <p:ext uri="{BB962C8B-B14F-4D97-AF65-F5344CB8AC3E}">
        <p14:creationId xmlns:p14="http://schemas.microsoft.com/office/powerpoint/2010/main" val="190044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Challenge: How do we make a focus lock?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C3F07-8CF4-AE48-9A40-F1313BB4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4927"/>
            <a:ext cx="9144000" cy="2818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71E164-E4C5-8B4E-9C05-11646BA1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61" y="991553"/>
            <a:ext cx="3644387" cy="28181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66226D-E25C-9847-BBBE-E496A72AFCA0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www.microscope.healthcare.nikon.com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/products/inverted-microscopes/eclipse-ti2-series?utm_source=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MicroscopyU&amp;utm_medium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link&amp;utm_campaign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=MicroscopyU%20Content%20Link&amp;utm_content=Perfect%20Focus%20System%204</a:t>
            </a:r>
          </a:p>
        </p:txBody>
      </p:sp>
    </p:spTree>
    <p:extLst>
      <p:ext uri="{BB962C8B-B14F-4D97-AF65-F5344CB8AC3E}">
        <p14:creationId xmlns:p14="http://schemas.microsoft.com/office/powerpoint/2010/main" val="320989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Challenge: How do we make a focus lock?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6226D-E25C-9847-BBBE-E496A72AFCA0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www.microscopyu.com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/applications/live-cell-imaging/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nikon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-perfect-focus-system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0C0F1-85F9-F148-9F8A-834ECA87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8719"/>
            <a:ext cx="3651306" cy="3120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C63F7-3C88-A04B-9790-E98C82A79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399" y="1338191"/>
            <a:ext cx="5452850" cy="486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8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First off…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Cute thank you Memes">
            <a:extLst>
              <a:ext uri="{FF2B5EF4-FFF2-40B4-BE49-F238E27FC236}">
                <a16:creationId xmlns:a16="http://schemas.microsoft.com/office/drawing/2014/main" id="{BD988879-867F-CD48-B2E0-0CCCC657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028148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6936FF-5CC4-0545-805D-897D64C6F17C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pbs.twimg.com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/media/EHZ5xFnWoAASVvx.jpg</a:t>
            </a: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Second off … evals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936FF-5CC4-0545-805D-897D64C6F17C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www.repumint.com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/wp-content/uploads/2018/05/Yelp-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reviews.jpg</a:t>
            </a:r>
            <a:endParaRPr lang="en-US" sz="6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which should you focus on and why | Repumint">
            <a:extLst>
              <a:ext uri="{FF2B5EF4-FFF2-40B4-BE49-F238E27FC236}">
                <a16:creationId xmlns:a16="http://schemas.microsoft.com/office/drawing/2014/main" id="{831BBB24-5F9C-4C4B-BB16-6FBC2BC79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36" y="1373032"/>
            <a:ext cx="4625927" cy="411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073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Objectives have important properties including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magnification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working distance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immersion medium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Numerical Aperture (N.A.)</a:t>
            </a:r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determines the resolution of the imaging system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 Spread Functions (PSFs)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be used to QC an objective/imaging system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PSF is </a:t>
            </a:r>
            <a:r>
              <a:rPr lang="en-US" sz="2800" b="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anisotrpic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narrower in the XY (lateral) than Z (axial) dimension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Objectives revisited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www.olympus-global.com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csr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/social/learning-about-science-and-the-future/technology/lens02/images/index-03.png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597978-083E-0246-A14A-5209BB564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06"/>
          <a:stretch/>
        </p:blipFill>
        <p:spPr bwMode="auto">
          <a:xfrm>
            <a:off x="239764" y="1057205"/>
            <a:ext cx="8664472" cy="520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793CE9-5B28-664C-BFB1-D735818AEB35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Reflection revisited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33881-DFEB-9B47-BD46-DE18351E5EDA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/commons/thumb/8/8a/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ReflexionTotal_en.svg</a:t>
            </a:r>
            <a:r>
              <a:rPr lang="en-US" sz="60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/2560px-ReflexionTotal_en.svg.png, </a:t>
            </a:r>
            <a:endParaRPr lang="en-US" sz="6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22454CE-676B-6941-81A3-F04C628C3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7" y="1551291"/>
            <a:ext cx="5434213" cy="35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FF050B-5440-F14E-91C1-F9C63B40E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12" y="1775584"/>
            <a:ext cx="2613377" cy="3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29DC8E-805B-E545-AFEC-74D470E3A17C}"/>
              </a:ext>
            </a:extLst>
          </p:cNvPr>
          <p:cNvSpPr txBox="1"/>
          <p:nvPr/>
        </p:nvSpPr>
        <p:spPr>
          <a:xfrm>
            <a:off x="65717" y="5240291"/>
            <a:ext cx="8612434" cy="11398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moving to a medium of lower refractive index, incident light at an angle &gt; </a:t>
            </a:r>
            <a:r>
              <a:rPr lang="en-US" sz="2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critical angle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 be </a:t>
            </a:r>
            <a:r>
              <a:rPr lang="en-US" sz="2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totally internally reflected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internal reflection generates an </a:t>
            </a:r>
            <a:r>
              <a:rPr lang="en-US" sz="20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evanescent wave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the interface</a:t>
            </a:r>
          </a:p>
        </p:txBody>
      </p:sp>
    </p:spTree>
    <p:extLst>
      <p:ext uri="{BB962C8B-B14F-4D97-AF65-F5344CB8AC3E}">
        <p14:creationId xmlns:p14="http://schemas.microsoft.com/office/powerpoint/2010/main" val="343993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Refraction revisited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/commons/thumb/4/4c/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Numerical_aperture.svg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/1200px-Numerical_aperture.svg.png,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/content/image/1-s2.0-B9780124077614000038-f03-08-9780124077614.jpg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6190B-8BC8-034F-A705-ADCAD746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7" y="2399027"/>
            <a:ext cx="3190480" cy="224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3E0D9D-6708-504E-9F99-3600A54C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800" y="1536699"/>
            <a:ext cx="5080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9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793CE9-5B28-664C-BFB1-D735818AEB35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Resolution revisited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33881-DFEB-9B47-BD46-DE18351E5EDA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www.opto-e.com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/basics/media/basics/optics/optics26.png,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9DC8E-805B-E545-AFEC-74D470E3A17C}"/>
              </a:ext>
            </a:extLst>
          </p:cNvPr>
          <p:cNvSpPr txBox="1"/>
          <p:nvPr/>
        </p:nvSpPr>
        <p:spPr>
          <a:xfrm>
            <a:off x="139668" y="3216366"/>
            <a:ext cx="8612434" cy="4511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Rayleigh criterion: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1.22 * 𝝀 / N.A. 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520 nm, N.A 1.45: 437.5 nm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</p:txBody>
      </p:sp>
      <p:pic>
        <p:nvPicPr>
          <p:cNvPr id="3" name="Picture 2" descr="Optics and sensor resolution - Opto Engineering">
            <a:extLst>
              <a:ext uri="{FF2B5EF4-FFF2-40B4-BE49-F238E27FC236}">
                <a16:creationId xmlns:a16="http://schemas.microsoft.com/office/drawing/2014/main" id="{9A3FB41A-9B38-4347-84C4-7F6457CF5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56"/>
          <a:stretch/>
        </p:blipFill>
        <p:spPr bwMode="auto">
          <a:xfrm>
            <a:off x="139668" y="1109077"/>
            <a:ext cx="8864663" cy="192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C5D5686-74A7-6C46-B862-FCD705178EEA}"/>
              </a:ext>
            </a:extLst>
          </p:cNvPr>
          <p:cNvGrpSpPr/>
          <p:nvPr/>
        </p:nvGrpSpPr>
        <p:grpSpPr>
          <a:xfrm>
            <a:off x="0" y="3850101"/>
            <a:ext cx="8895522" cy="2506249"/>
            <a:chOff x="0" y="3850101"/>
            <a:chExt cx="8895522" cy="25062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165F1E-ED55-5E43-B917-F47D2C2223B5}"/>
                </a:ext>
              </a:extLst>
            </p:cNvPr>
            <p:cNvGrpSpPr/>
            <p:nvPr/>
          </p:nvGrpSpPr>
          <p:grpSpPr>
            <a:xfrm>
              <a:off x="0" y="3850101"/>
              <a:ext cx="5970105" cy="2506249"/>
              <a:chOff x="0" y="3850101"/>
              <a:chExt cx="5970105" cy="2506249"/>
            </a:xfrm>
          </p:grpSpPr>
          <p:pic>
            <p:nvPicPr>
              <p:cNvPr id="10" name="Picture 4" descr="5: Point spread function of a wide-field microscope. Different... |  Download Scientific Diagram">
                <a:extLst>
                  <a:ext uri="{FF2B5EF4-FFF2-40B4-BE49-F238E27FC236}">
                    <a16:creationId xmlns:a16="http://schemas.microsoft.com/office/drawing/2014/main" id="{3B914DAB-11BF-A94D-9705-5F1221F5F5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49" r="-3542" b="54914"/>
              <a:stretch/>
            </p:blipFill>
            <p:spPr bwMode="auto">
              <a:xfrm>
                <a:off x="0" y="3850101"/>
                <a:ext cx="5970105" cy="2445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94EC18-4AD4-4D44-9A9A-8306794E09C2}"/>
                  </a:ext>
                </a:extLst>
              </p:cNvPr>
              <p:cNvSpPr/>
              <p:nvPr/>
            </p:nvSpPr>
            <p:spPr>
              <a:xfrm>
                <a:off x="248478" y="5377070"/>
                <a:ext cx="1520687" cy="97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FC8473-8354-124A-8D3F-5D055C6C25E3}"/>
                </a:ext>
              </a:extLst>
            </p:cNvPr>
            <p:cNvSpPr txBox="1"/>
            <p:nvPr/>
          </p:nvSpPr>
          <p:spPr>
            <a:xfrm>
              <a:off x="5334000" y="4052787"/>
              <a:ext cx="3561522" cy="224676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en-US" sz="2000" u="sng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Abbe’s formula</a:t>
              </a:r>
            </a:p>
            <a:p>
              <a:pPr fontAlgn="auto">
                <a:spcBef>
                  <a:spcPts val="0"/>
                </a:spcBef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Lateral (XY): </a:t>
              </a:r>
              <a:r>
                <a:rPr lang="en-US" sz="20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= 𝝀 / 2 * N.A</a:t>
              </a:r>
            </a:p>
            <a:p>
              <a:pPr fontAlgn="auto">
                <a:spcBef>
                  <a:spcPts val="0"/>
                </a:spcBef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en-US" sz="20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 520 nm, N.A. 1.45:</a:t>
              </a:r>
            </a:p>
            <a:p>
              <a:pPr fontAlgn="auto">
                <a:spcBef>
                  <a:spcPts val="0"/>
                </a:spcBef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en-US" sz="20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	</a:t>
              </a:r>
              <a:r>
                <a:rPr lang="en-US" sz="2000" i="1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</a:t>
              </a:r>
              <a:r>
                <a:rPr lang="en-US" sz="2000" baseline="-2500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XY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= ~180 nm</a:t>
              </a:r>
            </a:p>
            <a:p>
              <a:pPr fontAlgn="auto">
                <a:spcBef>
                  <a:spcPts val="0"/>
                </a:spcBef>
                <a:spcAft>
                  <a:spcPts val="1200"/>
                </a:spcAft>
                <a:buClr>
                  <a:schemeClr val="bg1">
                    <a:lumMod val="50000"/>
                  </a:schemeClr>
                </a:buClr>
                <a:buSzPct val="100000"/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0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57162" y="1181413"/>
            <a:ext cx="8529637" cy="53187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 the information we obtain about the PSF</a:t>
            </a:r>
          </a:p>
          <a:p>
            <a:pPr marL="800100" lvl="1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 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structured illumination microscopy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 patterned illumination at multiple angles -&gt; more info in Fourier space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 what you are sampling</a:t>
            </a:r>
          </a:p>
          <a:p>
            <a:pPr marL="800100" lvl="1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STED 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Depletion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 use 2 lasers to restrict illumination to area smaller than airy disc</a:t>
            </a:r>
          </a:p>
          <a:p>
            <a:pPr marL="800100" lvl="1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Expansion Microscopy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 Make your sub-diffraction object physically bigger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Estimation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(and assumptions) to infer information about emitters: SMLM 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Single-Molecule Localization Microscopy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793CE9-5B28-664C-BFB1-D735818AEB35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overcome the resolution limit?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426918-76F8-9941-AB0C-5124219911B7}"/>
              </a:ext>
            </a:extLst>
          </p:cNvPr>
          <p:cNvSpPr/>
          <p:nvPr/>
        </p:nvSpPr>
        <p:spPr>
          <a:xfrm>
            <a:off x="157161" y="1053425"/>
            <a:ext cx="8185328" cy="1825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BF622D-B231-9B4E-8715-66C52CC76F61}"/>
              </a:ext>
            </a:extLst>
          </p:cNvPr>
          <p:cNvSpPr/>
          <p:nvPr/>
        </p:nvSpPr>
        <p:spPr>
          <a:xfrm>
            <a:off x="-1" y="2977881"/>
            <a:ext cx="8529637" cy="2271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7DCCC8-5019-F24D-90FF-2E59F9265EAA}"/>
              </a:ext>
            </a:extLst>
          </p:cNvPr>
          <p:cNvSpPr/>
          <p:nvPr/>
        </p:nvSpPr>
        <p:spPr>
          <a:xfrm>
            <a:off x="157161" y="5348548"/>
            <a:ext cx="8485367" cy="1262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2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58296</TotalTime>
  <Words>746</Words>
  <Application>Microsoft Macintosh PowerPoint</Application>
  <PresentationFormat>On-screen Show (4:3)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Garamond</vt:lpstr>
      <vt:lpstr>Helvetica Neue</vt:lpstr>
      <vt:lpstr>Default Design</vt:lpstr>
      <vt:lpstr>Office Theme</vt:lpstr>
      <vt:lpstr>Single-Molecule Localization Microscopy (SMLM)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1007</cp:revision>
  <cp:lastPrinted>2022-04-07T23:03:33Z</cp:lastPrinted>
  <dcterms:created xsi:type="dcterms:W3CDTF">2008-01-08T19:18:25Z</dcterms:created>
  <dcterms:modified xsi:type="dcterms:W3CDTF">2022-05-04T19:00:49Z</dcterms:modified>
</cp:coreProperties>
</file>